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57" r:id="rId3"/>
    <p:sldId id="260" r:id="rId4"/>
    <p:sldId id="320" r:id="rId5"/>
    <p:sldId id="682" r:id="rId6"/>
    <p:sldId id="453" r:id="rId7"/>
    <p:sldId id="456" r:id="rId8"/>
    <p:sldId id="459" r:id="rId9"/>
    <p:sldId id="457" r:id="rId10"/>
    <p:sldId id="458" r:id="rId11"/>
    <p:sldId id="440" r:id="rId12"/>
    <p:sldId id="460" r:id="rId13"/>
    <p:sldId id="444" r:id="rId14"/>
    <p:sldId id="461" r:id="rId15"/>
    <p:sldId id="462" r:id="rId16"/>
    <p:sldId id="464" r:id="rId17"/>
    <p:sldId id="463" r:id="rId18"/>
    <p:sldId id="454" r:id="rId19"/>
    <p:sldId id="647" r:id="rId20"/>
    <p:sldId id="653" r:id="rId21"/>
    <p:sldId id="648" r:id="rId22"/>
    <p:sldId id="651" r:id="rId23"/>
    <p:sldId id="652" r:id="rId24"/>
    <p:sldId id="538" r:id="rId25"/>
    <p:sldId id="679" r:id="rId26"/>
    <p:sldId id="678" r:id="rId27"/>
    <p:sldId id="680" r:id="rId28"/>
    <p:sldId id="565" r:id="rId29"/>
    <p:sldId id="554" r:id="rId30"/>
    <p:sldId id="555" r:id="rId31"/>
    <p:sldId id="681" r:id="rId32"/>
    <p:sldId id="368" r:id="rId33"/>
    <p:sldId id="298" r:id="rId34"/>
    <p:sldId id="29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5CF27E-81BA-3567-6562-B502D9D9B850}" v="12" dt="2025-03-19T15:43:01.635"/>
  </p1510:revLst>
</p1510:revInfo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22" autoAdjust="0"/>
  </p:normalViewPr>
  <p:slideViewPr>
    <p:cSldViewPr>
      <p:cViewPr varScale="1">
        <p:scale>
          <a:sx n="123" d="100"/>
          <a:sy n="123" d="100"/>
        </p:scale>
        <p:origin x="12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32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8A65FE14-F1E4-454E-B559-D2161E1324C3}"/>
    <pc:docChg chg="modSld">
      <pc:chgData name="Wittman, Barry" userId="bff186cd-6ce8-41ba-8e8c-e85cdef216de" providerId="ADAL" clId="{8A65FE14-F1E4-454E-B559-D2161E1324C3}" dt="2020-03-22T19:10:03.378" v="56"/>
      <pc:docMkLst>
        <pc:docMk/>
      </pc:docMkLst>
      <pc:sldChg chg="modSp">
        <pc:chgData name="Wittman, Barry" userId="bff186cd-6ce8-41ba-8e8c-e85cdef216de" providerId="ADAL" clId="{8A65FE14-F1E4-454E-B559-D2161E1324C3}" dt="2020-03-19T10:19:58.144" v="5" actId="20577"/>
        <pc:sldMkLst>
          <pc:docMk/>
          <pc:sldMk cId="0" sldId="256"/>
        </pc:sldMkLst>
        <pc:spChg chg="mod">
          <ac:chgData name="Wittman, Barry" userId="bff186cd-6ce8-41ba-8e8c-e85cdef216de" providerId="ADAL" clId="{8A65FE14-F1E4-454E-B559-D2161E1324C3}" dt="2020-03-19T10:19:58.144" v="5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8A65FE14-F1E4-454E-B559-D2161E1324C3}" dt="2020-03-19T10:27:59.852" v="55" actId="20577"/>
        <pc:sldMkLst>
          <pc:docMk/>
          <pc:sldMk cId="0" sldId="297"/>
        </pc:sldMkLst>
        <pc:spChg chg="mod">
          <ac:chgData name="Wittman, Barry" userId="bff186cd-6ce8-41ba-8e8c-e85cdef216de" providerId="ADAL" clId="{8A65FE14-F1E4-454E-B559-D2161E1324C3}" dt="2020-03-19T10:27:59.852" v="55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 modAnim">
        <pc:chgData name="Wittman, Barry" userId="bff186cd-6ce8-41ba-8e8c-e85cdef216de" providerId="ADAL" clId="{8A65FE14-F1E4-454E-B559-D2161E1324C3}" dt="2020-03-22T19:10:03.378" v="56"/>
        <pc:sldMkLst>
          <pc:docMk/>
          <pc:sldMk cId="0" sldId="298"/>
        </pc:sldMkLst>
        <pc:spChg chg="mod">
          <ac:chgData name="Wittman, Barry" userId="bff186cd-6ce8-41ba-8e8c-e85cdef216de" providerId="ADAL" clId="{8A65FE14-F1E4-454E-B559-D2161E1324C3}" dt="2020-03-22T19:10:03.378" v="56"/>
          <ac:spMkLst>
            <pc:docMk/>
            <pc:sldMk cId="0" sldId="298"/>
            <ac:spMk id="3" creationId="{00000000-0000-0000-0000-000000000000}"/>
          </ac:spMkLst>
        </pc:spChg>
      </pc:sldChg>
    </pc:docChg>
  </pc:docChgLst>
  <pc:docChgLst>
    <pc:chgData name="Wittman, Barry" userId="S::wittman1@otterbein.edu::bff186cd-6ce8-41ba-8e8c-e85cdef216de" providerId="AD" clId="Web-{FC5CF27E-81BA-3567-6562-B502D9D9B850}"/>
    <pc:docChg chg="modSld">
      <pc:chgData name="Wittman, Barry" userId="S::wittman1@otterbein.edu::bff186cd-6ce8-41ba-8e8c-e85cdef216de" providerId="AD" clId="Web-{FC5CF27E-81BA-3567-6562-B502D9D9B850}" dt="2025-03-19T15:43:01.635" v="11" actId="20577"/>
      <pc:docMkLst>
        <pc:docMk/>
      </pc:docMkLst>
      <pc:sldChg chg="modSp">
        <pc:chgData name="Wittman, Barry" userId="S::wittman1@otterbein.edu::bff186cd-6ce8-41ba-8e8c-e85cdef216de" providerId="AD" clId="Web-{FC5CF27E-81BA-3567-6562-B502D9D9B850}" dt="2025-03-19T15:43:01.635" v="11" actId="20577"/>
        <pc:sldMkLst>
          <pc:docMk/>
          <pc:sldMk cId="2459564981" sldId="461"/>
        </pc:sldMkLst>
        <pc:spChg chg="mod">
          <ac:chgData name="Wittman, Barry" userId="S::wittman1@otterbein.edu::bff186cd-6ce8-41ba-8e8c-e85cdef216de" providerId="AD" clId="Web-{FC5CF27E-81BA-3567-6562-B502D9D9B850}" dt="2025-03-19T15:43:01.635" v="11" actId="20577"/>
          <ac:spMkLst>
            <pc:docMk/>
            <pc:sldMk cId="2459564981" sldId="461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 2400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9 -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Padding example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05800" y="1524001"/>
          <a:ext cx="3276600" cy="536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4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066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616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light</a:t>
                      </a:r>
                    </a:p>
                    <a:p>
                      <a:pPr algn="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toaster</a:t>
                      </a:r>
                    </a:p>
                    <a:p>
                      <a:pPr algn="r"/>
                      <a:r>
                        <a:rPr lang="en-US" sz="2000" i="1" dirty="0"/>
                        <a:t>padding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  <a:p>
                      <a:r>
                        <a:rPr lang="en-US" sz="2000" dirty="0"/>
                        <a:t>1</a:t>
                      </a:r>
                    </a:p>
                    <a:p>
                      <a:r>
                        <a:rPr lang="en-US" sz="2000" dirty="0"/>
                        <a:t>30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5192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count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32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7277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outlets</a:t>
                      </a:r>
                    </a:p>
                    <a:p>
                      <a:pPr algn="r"/>
                      <a:r>
                        <a:rPr lang="en-US" sz="2000" i="1" dirty="0"/>
                        <a:t>unnamed</a:t>
                      </a:r>
                    </a:p>
                    <a:p>
                      <a:pPr algn="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clock</a:t>
                      </a:r>
                    </a:p>
                    <a:p>
                      <a:pPr algn="r"/>
                      <a:r>
                        <a:rPr lang="en-US" sz="2000" i="1" dirty="0"/>
                        <a:t>unnamed</a:t>
                      </a:r>
                      <a:endParaRPr lang="en-US" sz="2000" b="1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r"/>
                      <a:r>
                        <a:rPr lang="en-US" sz="2000" i="1" dirty="0"/>
                        <a:t>padding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</a:t>
                      </a:r>
                    </a:p>
                    <a:p>
                      <a:r>
                        <a:rPr lang="en-US" sz="2000" dirty="0"/>
                        <a:t>4</a:t>
                      </a:r>
                    </a:p>
                    <a:p>
                      <a:r>
                        <a:rPr lang="en-US" sz="2000" dirty="0"/>
                        <a:t>1</a:t>
                      </a:r>
                    </a:p>
                    <a:p>
                      <a:r>
                        <a:rPr lang="en-US" sz="2000" dirty="0"/>
                        <a:t>0</a:t>
                      </a:r>
                    </a:p>
                    <a:p>
                      <a:r>
                        <a:rPr lang="en-US" sz="2000" dirty="0"/>
                        <a:t>23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025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flag</a:t>
                      </a:r>
                    </a:p>
                    <a:p>
                      <a:pPr algn="r"/>
                      <a:r>
                        <a:rPr lang="en-US" sz="2000" i="1" dirty="0"/>
                        <a:t>padding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  <a:p>
                      <a:r>
                        <a:rPr lang="en-US" sz="2000" dirty="0"/>
                        <a:t>31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09600" y="2057400"/>
            <a:ext cx="5943600" cy="4114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kitchen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light	: 1;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toaster	: 1;</a:t>
            </a:r>
          </a:p>
          <a:p>
            <a:pPr lvl="1"/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count;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4 bytes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outlets	: 4;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		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4;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clock	: 1;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: 0;</a:t>
            </a:r>
          </a:p>
          <a:p>
            <a:pPr lvl="1"/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flag	: 1;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0" y="3600272"/>
            <a:ext cx="12859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16</a:t>
            </a:r>
          </a:p>
          <a:p>
            <a:pPr algn="ctr"/>
            <a:r>
              <a:rPr lang="en-US" sz="3600" b="1" dirty="0"/>
              <a:t>bytes</a:t>
            </a:r>
          </a:p>
        </p:txBody>
      </p:sp>
    </p:spTree>
    <p:extLst>
      <p:ext uri="{BB962C8B-B14F-4D97-AF65-F5344CB8AC3E}">
        <p14:creationId xmlns:p14="http://schemas.microsoft.com/office/powerpoint/2010/main" val="294161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alternative to bitwise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1016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You can also use a pointer to a </a:t>
            </a:r>
            <a:r>
              <a:rPr lang="en-US" dirty="0" err="1"/>
              <a:t>struct</a:t>
            </a:r>
            <a:r>
              <a:rPr lang="en-US" dirty="0"/>
              <a:t> with bit fields to read bit values out of other types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Which bit is which is dependent on </a:t>
            </a:r>
            <a:r>
              <a:rPr lang="en-US" dirty="0" err="1"/>
              <a:t>endianness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667000"/>
            <a:ext cx="10972800" cy="1676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85000" lnSpcReduction="2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LSB 	: 1;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		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30;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unsigned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MSB 	: 1;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bits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4876800"/>
            <a:ext cx="10972800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bits*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bitsPointer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number = 1;</a:t>
            </a:r>
          </a:p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 = 3.7;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bitsPointer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(bits*)&amp;number;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"LSB: %d\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nMSB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: %d\n"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bitsPointer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-&gt;LSB,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bitsPointer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-&gt;MSB);</a:t>
            </a:r>
          </a:p>
        </p:txBody>
      </p:sp>
    </p:spTree>
    <p:extLst>
      <p:ext uri="{BB962C8B-B14F-4D97-AF65-F5344CB8AC3E}">
        <p14:creationId xmlns:p14="http://schemas.microsoft.com/office/powerpoint/2010/main" val="397905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Unfortunately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Bit fields are compiler and machine dependent</a:t>
            </a:r>
          </a:p>
          <a:p>
            <a:r>
              <a:rPr lang="en-US" dirty="0"/>
              <a:t>How those bits are ordered and packed is not specified by the C standard</a:t>
            </a:r>
          </a:p>
          <a:p>
            <a:r>
              <a:rPr lang="en-US" dirty="0"/>
              <a:t>In practice, they usually work</a:t>
            </a:r>
          </a:p>
          <a:p>
            <a:pPr lvl="1"/>
            <a:r>
              <a:rPr lang="en-US" dirty="0"/>
              <a:t>Most machines are little endian these days</a:t>
            </a:r>
          </a:p>
          <a:p>
            <a:pPr lvl="1"/>
            <a:r>
              <a:rPr lang="en-US" dirty="0"/>
              <a:t>You're okay if your code is always running on the same machine</a:t>
            </a:r>
          </a:p>
          <a:p>
            <a:r>
              <a:rPr lang="en-US" dirty="0"/>
              <a:t>In theory, </a:t>
            </a:r>
            <a:r>
              <a:rPr lang="en-US" dirty="0" err="1"/>
              <a:t>endianness</a:t>
            </a:r>
            <a:r>
              <a:rPr lang="en-US" dirty="0"/>
              <a:t> and packing problems can interfere</a:t>
            </a:r>
          </a:p>
        </p:txBody>
      </p:sp>
    </p:spTree>
    <p:extLst>
      <p:ext uri="{BB962C8B-B14F-4D97-AF65-F5344CB8AC3E}">
        <p14:creationId xmlns:p14="http://schemas.microsoft.com/office/powerpoint/2010/main" val="369413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41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vert="horz" lIns="54864" tIns="91440" rIns="91440" bIns="45720" rtlCol="0" anchor="t">
            <a:normAutofit/>
          </a:bodyPr>
          <a:lstStyle/>
          <a:p>
            <a:pPr marL="438785"/>
            <a:r>
              <a:rPr lang="en-US" dirty="0"/>
              <a:t>What if you wanted a data type that could hold any of three </a:t>
            </a:r>
            <a:r>
              <a:rPr lang="en-US"/>
              <a:t>(or more!)</a:t>
            </a:r>
            <a:r>
              <a:rPr lang="en-US" dirty="0"/>
              <a:t>  different things</a:t>
            </a:r>
          </a:p>
          <a:p>
            <a:pPr lvl="1"/>
            <a:r>
              <a:rPr lang="en-US" dirty="0"/>
              <a:t>But it would only hold one at a time …</a:t>
            </a:r>
          </a:p>
          <a:p>
            <a:r>
              <a:rPr lang="en-US" dirty="0"/>
              <a:t>Yeah, you probably wouldn't want that</a:t>
            </a:r>
          </a:p>
          <a:p>
            <a:r>
              <a:rPr lang="en-US" dirty="0"/>
              <a:t>But, back in the day when space was important, maybe you would have</a:t>
            </a:r>
          </a:p>
          <a:p>
            <a:r>
              <a:rPr lang="en-US" dirty="0"/>
              <a:t>This is exactly the problem that unions were designed to solve</a:t>
            </a:r>
          </a:p>
        </p:txBody>
      </p:sp>
    </p:spTree>
    <p:extLst>
      <p:ext uri="{BB962C8B-B14F-4D97-AF65-F5344CB8AC3E}">
        <p14:creationId xmlns:p14="http://schemas.microsoft.com/office/powerpoint/2010/main" val="245956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unions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Unions look like </a:t>
            </a:r>
            <a:r>
              <a:rPr lang="en-US" dirty="0" err="1"/>
              <a:t>structs</a:t>
            </a:r>
            <a:endParaRPr lang="en-US" dirty="0"/>
          </a:p>
          <a:p>
            <a:pPr lvl="1"/>
            <a:r>
              <a:rPr lang="en-US" dirty="0"/>
              <a:t>Put the keyword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union</a:t>
            </a:r>
            <a:r>
              <a:rPr lang="en-US" dirty="0"/>
              <a:t> in place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There </a:t>
            </a:r>
            <a:r>
              <a:rPr lang="en-US" i="1" dirty="0"/>
              <a:t>isn't</a:t>
            </a:r>
            <a:r>
              <a:rPr lang="en-US" dirty="0"/>
              <a:t> a separate district and a state</a:t>
            </a:r>
          </a:p>
          <a:p>
            <a:pPr lvl="1"/>
            <a:r>
              <a:rPr lang="en-US" dirty="0"/>
              <a:t>There's only space for one at a time</a:t>
            </a:r>
          </a:p>
          <a:p>
            <a:pPr lvl="1"/>
            <a:r>
              <a:rPr lang="en-US" dirty="0"/>
              <a:t>The total space is big enough to hold the larger one</a:t>
            </a:r>
          </a:p>
          <a:p>
            <a:pPr lvl="1"/>
            <a:r>
              <a:rPr lang="en-US" dirty="0"/>
              <a:t>In this case, 15 bytes (rounded up to 16) is the larger one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590800"/>
            <a:ext cx="10972800" cy="2057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union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Congressperson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district;	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Representatives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state[15];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Senators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9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use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store into either one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 … the other one becomes unpredictable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590800"/>
            <a:ext cx="10972800" cy="2514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union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Congressperson representative;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union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Congressperson senator;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representative.district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senator.state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"Wisconsin"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"District: %d\n"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senator.district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Whoa, what's the int value of Wisconsin?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3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What's in the union?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0348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How can you tell what's in the union?</a:t>
            </a:r>
          </a:p>
          <a:p>
            <a:pPr lvl="1"/>
            <a:r>
              <a:rPr lang="en-US" dirty="0"/>
              <a:t>You can't!</a:t>
            </a:r>
          </a:p>
          <a:p>
            <a:r>
              <a:rPr lang="en-US" dirty="0"/>
              <a:t>You need to keep separate information that says what's in the union</a:t>
            </a:r>
          </a:p>
          <a:p>
            <a:r>
              <a:rPr lang="en-US" dirty="0"/>
              <a:t>Anonymous (unnamed) unions inside of </a:t>
            </a:r>
            <a:r>
              <a:rPr lang="en-US" dirty="0" err="1"/>
              <a:t>structs</a:t>
            </a:r>
            <a:r>
              <a:rPr lang="en-US" dirty="0"/>
              <a:t> are common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810000"/>
            <a:ext cx="10972800" cy="2667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Congressperson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senator;	 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Which one?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union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district;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Representatives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state[15];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Senators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86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Operands and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9586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We could use such a </a:t>
            </a:r>
            <a:r>
              <a:rPr lang="en-US" dirty="0" err="1"/>
              <a:t>struct</a:t>
            </a:r>
            <a:r>
              <a:rPr lang="en-US" dirty="0"/>
              <a:t> to store terms in an algebraic expression</a:t>
            </a:r>
          </a:p>
          <a:p>
            <a:r>
              <a:rPr lang="en-US" dirty="0"/>
              <a:t>Terms are of the following types</a:t>
            </a:r>
          </a:p>
          <a:p>
            <a:pPr lvl="1"/>
            <a:r>
              <a:rPr lang="en-US" dirty="0"/>
              <a:t>Operands are double values</a:t>
            </a:r>
          </a:p>
          <a:p>
            <a:pPr lvl="1"/>
            <a:r>
              <a:rPr lang="en-US" dirty="0"/>
              <a:t>Operators are char values: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733800"/>
            <a:ext cx="109728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OPERATOR, OPERAND } Type;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Type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union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operand;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operator;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};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 Term;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90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6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More on linked lists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Bit fields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tree</a:t>
            </a:r>
            <a:r>
              <a:rPr lang="en-US" dirty="0"/>
              <a:t> is a data structure built out of nodes with children</a:t>
            </a:r>
          </a:p>
          <a:p>
            <a:pPr lvl="1"/>
            <a:r>
              <a:rPr lang="en-US" dirty="0"/>
              <a:t>Every child has exactly one parent node</a:t>
            </a:r>
          </a:p>
          <a:p>
            <a:pPr lvl="1"/>
            <a:r>
              <a:rPr lang="en-US" dirty="0"/>
              <a:t>There are no loops in a tree</a:t>
            </a:r>
          </a:p>
          <a:p>
            <a:pPr lvl="1"/>
            <a:r>
              <a:rPr lang="en-US" dirty="0"/>
              <a:t>A tree expresses a hierarchy or a similar relationship</a:t>
            </a:r>
          </a:p>
          <a:p>
            <a:r>
              <a:rPr lang="en-US" dirty="0"/>
              <a:t>The </a:t>
            </a:r>
            <a:r>
              <a:rPr lang="en-US" b="1" dirty="0"/>
              <a:t>root</a:t>
            </a:r>
            <a:r>
              <a:rPr lang="en-US" dirty="0"/>
              <a:t>  is the top of the tree, the node which has no parents</a:t>
            </a:r>
          </a:p>
          <a:p>
            <a:r>
              <a:rPr lang="en-US" dirty="0"/>
              <a:t>A </a:t>
            </a:r>
            <a:r>
              <a:rPr lang="en-US" b="1" dirty="0"/>
              <a:t>leaf</a:t>
            </a:r>
            <a:r>
              <a:rPr lang="en-US" dirty="0"/>
              <a:t> of a tree is a node that has no children</a:t>
            </a:r>
          </a:p>
          <a:p>
            <a:r>
              <a:rPr lang="en-US" dirty="0"/>
              <a:t>An </a:t>
            </a:r>
            <a:r>
              <a:rPr lang="en-US" b="1" dirty="0"/>
              <a:t>inner node</a:t>
            </a:r>
            <a:r>
              <a:rPr lang="en-US" dirty="0"/>
              <a:t> is a node that does have children</a:t>
            </a:r>
          </a:p>
          <a:p>
            <a:r>
              <a:rPr lang="en-US" dirty="0"/>
              <a:t>An </a:t>
            </a:r>
            <a:r>
              <a:rPr lang="en-US" b="1" dirty="0"/>
              <a:t>edge</a:t>
            </a:r>
            <a:r>
              <a:rPr lang="en-US" dirty="0"/>
              <a:t> or a </a:t>
            </a:r>
            <a:r>
              <a:rPr lang="en-US" b="1" dirty="0"/>
              <a:t>link</a:t>
            </a:r>
            <a:r>
              <a:rPr lang="en-US" dirty="0"/>
              <a:t> connects a node to its children</a:t>
            </a:r>
          </a:p>
          <a:p>
            <a:r>
              <a:rPr lang="en-US" dirty="0"/>
              <a:t>A </a:t>
            </a:r>
            <a:r>
              <a:rPr lang="en-US" b="1" dirty="0" err="1"/>
              <a:t>subtree</a:t>
            </a:r>
            <a:r>
              <a:rPr lang="en-US" dirty="0"/>
              <a:t> is a node in a tree and all of its children</a:t>
            </a:r>
          </a:p>
        </p:txBody>
      </p:sp>
    </p:spTree>
    <p:extLst>
      <p:ext uri="{BB962C8B-B14F-4D97-AF65-F5344CB8AC3E}">
        <p14:creationId xmlns:p14="http://schemas.microsoft.com/office/powerpoint/2010/main" val="130273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tree is a tree such that each node has two or fewer children</a:t>
            </a:r>
          </a:p>
          <a:p>
            <a:r>
              <a:rPr lang="en-US" dirty="0"/>
              <a:t>The two children of a node are generally called the </a:t>
            </a:r>
            <a:r>
              <a:rPr lang="en-US" b="1" dirty="0"/>
              <a:t>left child</a:t>
            </a:r>
            <a:r>
              <a:rPr lang="en-US" dirty="0"/>
              <a:t> and the </a:t>
            </a:r>
            <a:r>
              <a:rPr lang="en-US" b="1" dirty="0"/>
              <a:t>right child</a:t>
            </a:r>
            <a:r>
              <a:rPr lang="en-US" dirty="0"/>
              <a:t>, respectively</a:t>
            </a:r>
          </a:p>
        </p:txBody>
      </p:sp>
    </p:spTree>
    <p:extLst>
      <p:ext uri="{BB962C8B-B14F-4D97-AF65-F5344CB8AC3E}">
        <p14:creationId xmlns:p14="http://schemas.microsoft.com/office/powerpoint/2010/main" val="382255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 (BST)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search tree is binary tree with three properties: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The left </a:t>
            </a:r>
            <a:r>
              <a:rPr lang="en-US" dirty="0" err="1"/>
              <a:t>subtree</a:t>
            </a:r>
            <a:r>
              <a:rPr lang="en-US" dirty="0"/>
              <a:t> of the root only contains nodes with keys less than the root’s key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The right </a:t>
            </a:r>
            <a:r>
              <a:rPr lang="en-US" dirty="0" err="1"/>
              <a:t>subtree</a:t>
            </a:r>
            <a:r>
              <a:rPr lang="en-US" dirty="0"/>
              <a:t> of the root only contains nodes with keys greater than the root’s key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Both the left and the right </a:t>
            </a:r>
            <a:r>
              <a:rPr lang="en-US" dirty="0" err="1"/>
              <a:t>subtrees</a:t>
            </a:r>
            <a:r>
              <a:rPr lang="en-US" dirty="0"/>
              <a:t> are also binary search trees</a:t>
            </a:r>
          </a:p>
        </p:txBody>
      </p:sp>
    </p:spTree>
    <p:extLst>
      <p:ext uri="{BB962C8B-B14F-4D97-AF65-F5344CB8AC3E}">
        <p14:creationId xmlns:p14="http://schemas.microsoft.com/office/powerpoint/2010/main" val="28456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Tree</a:t>
            </a:r>
          </a:p>
        </p:txBody>
      </p:sp>
      <p:cxnSp>
        <p:nvCxnSpPr>
          <p:cNvPr id="4" name="Straight Arrow Connector 3"/>
          <p:cNvCxnSpPr>
            <a:stCxn id="9" idx="3"/>
            <a:endCxn id="10" idx="7"/>
          </p:cNvCxnSpPr>
          <p:nvPr/>
        </p:nvCxnSpPr>
        <p:spPr>
          <a:xfrm rot="5400000">
            <a:off x="4857189" y="2647389"/>
            <a:ext cx="1410822" cy="11822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10" idx="3"/>
            <a:endCxn id="12" idx="7"/>
          </p:cNvCxnSpPr>
          <p:nvPr/>
        </p:nvCxnSpPr>
        <p:spPr>
          <a:xfrm rot="5400000">
            <a:off x="3371289" y="4819089"/>
            <a:ext cx="1182222" cy="7250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0" idx="5"/>
            <a:endCxn id="13" idx="1"/>
          </p:cNvCxnSpPr>
          <p:nvPr/>
        </p:nvCxnSpPr>
        <p:spPr>
          <a:xfrm rot="16200000" flipH="1">
            <a:off x="4628589" y="4933389"/>
            <a:ext cx="1182222" cy="4964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9" idx="5"/>
            <a:endCxn id="11" idx="1"/>
          </p:cNvCxnSpPr>
          <p:nvPr/>
        </p:nvCxnSpPr>
        <p:spPr>
          <a:xfrm rot="16200000" flipH="1">
            <a:off x="6685989" y="2647389"/>
            <a:ext cx="1410822" cy="11822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1" idx="5"/>
            <a:endCxn id="14" idx="1"/>
          </p:cNvCxnSpPr>
          <p:nvPr/>
        </p:nvCxnSpPr>
        <p:spPr>
          <a:xfrm rot="16200000" flipH="1">
            <a:off x="8476689" y="4742889"/>
            <a:ext cx="1182222" cy="87742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019800" y="17526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4</a:t>
            </a:r>
          </a:p>
        </p:txBody>
      </p:sp>
      <p:sp>
        <p:nvSpPr>
          <p:cNvPr id="10" name="Oval 9"/>
          <p:cNvSpPr/>
          <p:nvPr/>
        </p:nvSpPr>
        <p:spPr>
          <a:xfrm>
            <a:off x="4191000" y="38100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</a:t>
            </a:r>
          </a:p>
        </p:txBody>
      </p:sp>
      <p:sp>
        <p:nvSpPr>
          <p:cNvPr id="11" name="Oval 10"/>
          <p:cNvSpPr/>
          <p:nvPr/>
        </p:nvSpPr>
        <p:spPr>
          <a:xfrm>
            <a:off x="7848600" y="3810000"/>
            <a:ext cx="914400" cy="914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5</a:t>
            </a:r>
          </a:p>
        </p:txBody>
      </p:sp>
      <p:sp>
        <p:nvSpPr>
          <p:cNvPr id="12" name="Oval 11"/>
          <p:cNvSpPr/>
          <p:nvPr/>
        </p:nvSpPr>
        <p:spPr>
          <a:xfrm>
            <a:off x="2819400" y="56388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1</a:t>
            </a:r>
          </a:p>
        </p:txBody>
      </p:sp>
      <p:sp>
        <p:nvSpPr>
          <p:cNvPr id="13" name="Oval 12"/>
          <p:cNvSpPr/>
          <p:nvPr/>
        </p:nvSpPr>
        <p:spPr>
          <a:xfrm>
            <a:off x="5334000" y="56388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9372600" y="5638800"/>
            <a:ext cx="914400" cy="914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174516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BST node in C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1981200"/>
            <a:ext cx="10972800" cy="2743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endParaRPr lang="en-US" sz="2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_Tree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data;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_Tree* left;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_Tree* right;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 Tree;</a:t>
            </a:r>
          </a:p>
        </p:txBody>
      </p:sp>
    </p:spTree>
    <p:extLst>
      <p:ext uri="{BB962C8B-B14F-4D97-AF65-F5344CB8AC3E}">
        <p14:creationId xmlns:p14="http://schemas.microsoft.com/office/powerpoint/2010/main" val="310264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an element in a BST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330209"/>
          </a:xfrm>
        </p:spPr>
        <p:txBody>
          <a:bodyPr>
            <a:normAutofit/>
          </a:bodyPr>
          <a:lstStyle/>
          <a:p>
            <a:r>
              <a:rPr lang="en-US" dirty="0"/>
              <a:t>Write a function that will find an element in a BST</a:t>
            </a:r>
          </a:p>
          <a:p>
            <a:r>
              <a:rPr lang="en-US" dirty="0"/>
              <a:t>Use recursion</a:t>
            </a:r>
          </a:p>
          <a:p>
            <a:r>
              <a:rPr lang="en-US" b="1" dirty="0"/>
              <a:t>Hints:</a:t>
            </a:r>
            <a:endParaRPr lang="en-US" dirty="0"/>
          </a:p>
          <a:p>
            <a:pPr lvl="1"/>
            <a:r>
              <a:rPr lang="en-US" dirty="0"/>
              <a:t>If the value is smaller than the current root, look to the left</a:t>
            </a:r>
          </a:p>
          <a:p>
            <a:pPr lvl="1"/>
            <a:r>
              <a:rPr lang="en-US" dirty="0"/>
              <a:t>If the value is larger than the current root, look to the right</a:t>
            </a:r>
          </a:p>
          <a:p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51054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 anchorCtr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Tree* find (Tree* root,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value);</a:t>
            </a:r>
          </a:p>
        </p:txBody>
      </p:sp>
    </p:spTree>
    <p:extLst>
      <p:ext uri="{BB962C8B-B14F-4D97-AF65-F5344CB8AC3E}">
        <p14:creationId xmlns:p14="http://schemas.microsoft.com/office/powerpoint/2010/main" val="90730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to a BST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0348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Write a function that will add an element to a BST</a:t>
            </a:r>
          </a:p>
          <a:p>
            <a:r>
              <a:rPr lang="en-US" dirty="0"/>
              <a:t>Use recursion</a:t>
            </a:r>
          </a:p>
          <a:p>
            <a:r>
              <a:rPr lang="en-US" b="1" dirty="0"/>
              <a:t>Hint:</a:t>
            </a:r>
            <a:r>
              <a:rPr lang="en-US" dirty="0"/>
              <a:t> Look for the location where you would add the element, then add when you reach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41148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 anchorCtr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Tree* add (Tree* root,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value);</a:t>
            </a:r>
          </a:p>
        </p:txBody>
      </p:sp>
    </p:spTree>
    <p:extLst>
      <p:ext uri="{BB962C8B-B14F-4D97-AF65-F5344CB8AC3E}">
        <p14:creationId xmlns:p14="http://schemas.microsoft.com/office/powerpoint/2010/main" val="241704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177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systems programming world, there are two different kinds of time that are useful</a:t>
            </a:r>
          </a:p>
          <a:p>
            <a:r>
              <a:rPr lang="en-US" dirty="0"/>
              <a:t>Real time</a:t>
            </a:r>
          </a:p>
          <a:p>
            <a:pPr lvl="1"/>
            <a:r>
              <a:rPr lang="en-US" dirty="0"/>
              <a:t>This is also known as wall-clock time or calendar time</a:t>
            </a:r>
          </a:p>
          <a:p>
            <a:pPr lvl="1"/>
            <a:r>
              <a:rPr lang="en-US" dirty="0"/>
              <a:t>It's the human notion of time that we're familiar with</a:t>
            </a:r>
          </a:p>
          <a:p>
            <a:r>
              <a:rPr lang="en-US" dirty="0"/>
              <a:t>Process time</a:t>
            </a:r>
          </a:p>
          <a:p>
            <a:pPr lvl="1"/>
            <a:r>
              <a:rPr lang="en-US" dirty="0"/>
              <a:t>Process time is the amount of time your process has spent on the CPU</a:t>
            </a:r>
          </a:p>
          <a:p>
            <a:pPr lvl="1"/>
            <a:r>
              <a:rPr lang="en-US" dirty="0"/>
              <a:t>There is often no obvious correlation between process time and real time (except that process time is never more than real time elapsed)</a:t>
            </a:r>
          </a:p>
        </p:txBody>
      </p:sp>
    </p:spTree>
    <p:extLst>
      <p:ext uri="{BB962C8B-B14F-4D97-AF65-F5344CB8AC3E}">
        <p14:creationId xmlns:p14="http://schemas.microsoft.com/office/powerpoint/2010/main" val="1203537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Calendar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many programs it is useful to know what time it is relative to some meaningful starting point</a:t>
            </a:r>
          </a:p>
          <a:p>
            <a:r>
              <a:rPr lang="en-US" dirty="0"/>
              <a:t>Internally, real world system time is stored as the number of seconds since midnight January 1, 1970</a:t>
            </a:r>
          </a:p>
          <a:p>
            <a:pPr lvl="1"/>
            <a:r>
              <a:rPr lang="en-US" dirty="0"/>
              <a:t>Also known as the Unix Epoch</a:t>
            </a:r>
          </a:p>
          <a:p>
            <a:pPr lvl="1"/>
            <a:r>
              <a:rPr lang="en-US" dirty="0"/>
              <a:t>Possible values for a 32-bit value range from December 13, 1901 to January 19, 2038</a:t>
            </a:r>
          </a:p>
          <a:p>
            <a:pPr lvl="1"/>
            <a:r>
              <a:rPr lang="en-US" dirty="0"/>
              <a:t>Systems and programs that use a 32-bit signed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to store this value may have strange behavior in 2038</a:t>
            </a:r>
          </a:p>
        </p:txBody>
      </p:sp>
    </p:spTree>
    <p:extLst>
      <p:ext uri="{BB962C8B-B14F-4D97-AF65-F5344CB8AC3E}">
        <p14:creationId xmlns:p14="http://schemas.microsoft.com/office/powerpoint/2010/main" val="26537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time()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7112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time()</a:t>
            </a:r>
            <a:r>
              <a:rPr lang="en-US" dirty="0"/>
              <a:t> function gives back the seconds since the Unix Epoch</a:t>
            </a:r>
          </a:p>
          <a:p>
            <a:r>
              <a:rPr lang="en-US" dirty="0"/>
              <a:t>Its signature 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dirty="0"/>
              <a:t> is a signed 32-bit or 64-bit integer</a:t>
            </a:r>
          </a:p>
          <a:p>
            <a:r>
              <a:rPr lang="en-US" dirty="0"/>
              <a:t>You can pass in a pointer to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dirty="0"/>
              <a:t> variable or save the return value (both have the same result)</a:t>
            </a:r>
          </a:p>
          <a:p>
            <a:r>
              <a:rPr lang="en-US" dirty="0"/>
              <a:t>Typically we pass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/>
              <a:t> and save the return value</a:t>
            </a:r>
          </a:p>
          <a:p>
            <a:r>
              <a:rPr lang="en-US" dirty="0"/>
              <a:t>Include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time.h</a:t>
            </a:r>
            <a:r>
              <a:rPr lang="en-US" dirty="0"/>
              <a:t> to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time()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334000"/>
            <a:ext cx="10972800" cy="1219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seconds = time(NULL);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 seconds have passed since 1970"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seconds);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2743200"/>
            <a:ext cx="109728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time(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time_t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timePointer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91552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6059B-F5EA-4A61-87F4-049FCA99B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Ticket Out the Door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21E22-6E32-4B80-8DF7-9A9B248447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068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89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time</a:t>
            </a:r>
          </a:p>
          <a:p>
            <a:r>
              <a:rPr lang="en-US" dirty="0"/>
              <a:t>Union example</a:t>
            </a:r>
          </a:p>
          <a:p>
            <a:r>
              <a:rPr lang="en-US" dirty="0"/>
              <a:t>Review for Exam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Finish Project 4</a:t>
            </a:r>
          </a:p>
          <a:p>
            <a:r>
              <a:rPr lang="en-US" dirty="0"/>
              <a:t>Study for Exam 2</a:t>
            </a:r>
          </a:p>
          <a:p>
            <a:pPr lvl="1"/>
            <a:r>
              <a:rPr lang="en-US" dirty="0"/>
              <a:t>Next Monday in class</a:t>
            </a:r>
          </a:p>
          <a:p>
            <a:r>
              <a:rPr lang="en-US" dirty="0"/>
              <a:t>Keep reading K&amp;R chapter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4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53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C6D06-97F8-4025-887D-7D0215736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Space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5F2F8-F74A-4114-89F3-968CB5913A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6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Saving space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next topics we'll discuss today are primarily about saving space</a:t>
            </a:r>
          </a:p>
          <a:p>
            <a:r>
              <a:rPr lang="en-US" dirty="0"/>
              <a:t>They don't make code safer, easier to read, or more time efficient</a:t>
            </a:r>
          </a:p>
          <a:p>
            <a:r>
              <a:rPr lang="en-US" dirty="0"/>
              <a:t>At C's inception, memory was scarce and expensive</a:t>
            </a:r>
          </a:p>
          <a:p>
            <a:r>
              <a:rPr lang="en-US" dirty="0"/>
              <a:t>These days, memory is plentiful and cheap</a:t>
            </a:r>
          </a:p>
        </p:txBody>
      </p:sp>
    </p:spTree>
    <p:extLst>
      <p:ext uri="{BB962C8B-B14F-4D97-AF65-F5344CB8AC3E}">
        <p14:creationId xmlns:p14="http://schemas.microsoft.com/office/powerpoint/2010/main" val="37042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fields in a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1"/>
            <a:ext cx="10972800" cy="2209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You can define a </a:t>
            </a:r>
            <a:r>
              <a:rPr lang="en-US" dirty="0" err="1"/>
              <a:t>struct</a:t>
            </a:r>
            <a:r>
              <a:rPr lang="en-US" dirty="0"/>
              <a:t> and define how many bits wide each element is</a:t>
            </a:r>
          </a:p>
          <a:p>
            <a:pPr lvl="1"/>
            <a:r>
              <a:rPr lang="en-US" dirty="0"/>
              <a:t>It only works for integral types, and it makes the most sense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Give the number of bits it uses after a colon</a:t>
            </a:r>
          </a:p>
          <a:p>
            <a:pPr lvl="1"/>
            <a:r>
              <a:rPr lang="en-US" dirty="0"/>
              <a:t>The bits can't be larger than the size the type would normally have</a:t>
            </a:r>
          </a:p>
          <a:p>
            <a:pPr lvl="1"/>
            <a:r>
              <a:rPr lang="en-US" dirty="0"/>
              <a:t>You can have unnamed fields for padding purposes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733800"/>
            <a:ext cx="10972800" cy="2743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85000" lnSpcReduction="2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_toppings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pepperoni : 1;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sausage	 : 1;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onions	 : 1;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peppers	 : 1;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mushrooms : 1;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sauce	 : 1;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unsigned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cheese	 : 2;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//goes from no cheese to triple cheese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 toppings;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47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could specify a pizza this way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819400"/>
            <a:ext cx="10972800" cy="3352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toppings choices;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memset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(&amp;choices, 0,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(toppings));</a:t>
            </a:r>
          </a:p>
          <a:p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//sets the garbage to all zeroes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choices.pepperoni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choices.onions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choices.sauce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choices.cheese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2;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//double cheese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order(&amp;choices);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27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</a:t>
            </a:r>
            <a:r>
              <a:rPr lang="en-US" dirty="0"/>
              <a:t> size and padding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Structs</a:t>
            </a:r>
            <a:r>
              <a:rPr lang="en-US" dirty="0"/>
              <a:t> are always padded out to multiples of 4 or even 8 bytes, depending on architecture</a:t>
            </a:r>
          </a:p>
          <a:p>
            <a:pPr lvl="1"/>
            <a:r>
              <a:rPr lang="en-US" dirty="0"/>
              <a:t>Unless you use compiler specific statements to change byte packing</a:t>
            </a:r>
          </a:p>
          <a:p>
            <a:r>
              <a:rPr lang="en-US" dirty="0"/>
              <a:t>After the last bit field, there will be empty space up to the nearest 4 byte boundary</a:t>
            </a:r>
          </a:p>
          <a:p>
            <a:r>
              <a:rPr lang="en-US" dirty="0"/>
              <a:t>You can mix bit field members and non-bit field members in a </a:t>
            </a:r>
            <a:r>
              <a:rPr lang="en-US" dirty="0" err="1"/>
              <a:t>struct</a:t>
            </a:r>
            <a:endParaRPr lang="en-US" dirty="0"/>
          </a:p>
          <a:p>
            <a:pPr lvl="1"/>
            <a:r>
              <a:rPr lang="en-US" dirty="0"/>
              <a:t>Whenever you switch, it will pad out to 4 bytes</a:t>
            </a:r>
          </a:p>
          <a:p>
            <a:pPr lvl="1"/>
            <a:r>
              <a:rPr lang="en-US" dirty="0"/>
              <a:t>You can also have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 bit fields which also pad out to 4 bytes</a:t>
            </a:r>
          </a:p>
        </p:txBody>
      </p:sp>
    </p:spTree>
    <p:extLst>
      <p:ext uri="{BB962C8B-B14F-4D97-AF65-F5344CB8AC3E}">
        <p14:creationId xmlns:p14="http://schemas.microsoft.com/office/powerpoint/2010/main" val="300550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5718</TotalTime>
  <Words>1588</Words>
  <Application>Microsoft Office PowerPoint</Application>
  <PresentationFormat>Widescreen</PresentationFormat>
  <Paragraphs>273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2400</vt:lpstr>
      <vt:lpstr>Last time</vt:lpstr>
      <vt:lpstr>Questions?</vt:lpstr>
      <vt:lpstr>Project 4 </vt:lpstr>
      <vt:lpstr>Saving Space</vt:lpstr>
      <vt:lpstr>Saving space</vt:lpstr>
      <vt:lpstr>Bit fields in a struct</vt:lpstr>
      <vt:lpstr>Code example</vt:lpstr>
      <vt:lpstr>Struct size and padding</vt:lpstr>
      <vt:lpstr>Padding example</vt:lpstr>
      <vt:lpstr>An alternative to bitwise operations</vt:lpstr>
      <vt:lpstr>Unfortunately …</vt:lpstr>
      <vt:lpstr>Unions</vt:lpstr>
      <vt:lpstr>Unions</vt:lpstr>
      <vt:lpstr>Declaring unions</vt:lpstr>
      <vt:lpstr>Example use</vt:lpstr>
      <vt:lpstr>What's in the union?</vt:lpstr>
      <vt:lpstr>Operands and operators</vt:lpstr>
      <vt:lpstr>Binary Trees</vt:lpstr>
      <vt:lpstr>Tree terminology</vt:lpstr>
      <vt:lpstr>Binary tree</vt:lpstr>
      <vt:lpstr>Binary search tree (BST)</vt:lpstr>
      <vt:lpstr>Binary Search Tree</vt:lpstr>
      <vt:lpstr>Example BST node in C</vt:lpstr>
      <vt:lpstr>Finding an element in a BST</vt:lpstr>
      <vt:lpstr>Adding to a BST</vt:lpstr>
      <vt:lpstr>Time</vt:lpstr>
      <vt:lpstr>Time</vt:lpstr>
      <vt:lpstr>Calendar time</vt:lpstr>
      <vt:lpstr>time()</vt:lpstr>
      <vt:lpstr>Ticket Out the Door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654</cp:revision>
  <dcterms:created xsi:type="dcterms:W3CDTF">2009-08-24T20:26:10Z</dcterms:created>
  <dcterms:modified xsi:type="dcterms:W3CDTF">2025-03-19T21:28:47Z</dcterms:modified>
</cp:coreProperties>
</file>